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5" r:id="rId6"/>
    <p:sldId id="300" r:id="rId7"/>
    <p:sldId id="303" r:id="rId8"/>
    <p:sldId id="304" r:id="rId9"/>
    <p:sldId id="305" r:id="rId10"/>
    <p:sldId id="301" r:id="rId11"/>
    <p:sldId id="302" r:id="rId12"/>
    <p:sldId id="299" r:id="rId13"/>
  </p:sldIdLst>
  <p:sldSz cx="12192000" cy="6858000"/>
  <p:notesSz cx="6858000" cy="9144000"/>
  <p:embeddedFontLst>
    <p:embeddedFont>
      <p:font typeface="Avenir Next LT Pro" panose="020B0504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peak Pro" panose="020B0604020202020204" pitchFamily="34" charset="0"/>
      <p:regular r:id="rId24"/>
      <p:bold r:id="rId25"/>
      <p:italic r:id="rId26"/>
      <p:boldItalic r:id="rId27"/>
    </p:embeddedFont>
  </p:embeddedFont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3D7"/>
    <a:srgbClr val="FF1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216" y="38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E0519A-86E2-4168-B3B7-8D83629D7511}" type="datetime1">
              <a:rPr lang="de-DE" smtClean="0"/>
              <a:t>25.03.2024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CE4176-E9ED-44A8-93BF-878CFE889BAA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07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83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88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PRÄSENTATIONS-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1D5A9A-D466-452B-A8FF-3A58B4FE9991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de-DE" noProof="0"/>
              <a:t>INHALTS-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C0E15B-1170-4451-8EFF-679E1C0CF286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B4645D-C34D-44A4-8135-6F4F398A20B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211840-E5DB-4674-A1F8-2056C5063A2C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TRENNFOLIE ZWISCHEN ABSCHNITTEN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D3254-7481-479E-A439-1E2163961FD0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8A17C-CDD3-4B0B-82F9-77D247ED900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3A3D68-E69B-45B9-82AD-C6C5201E20FE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616EE-FF38-485A-AD52-2847C4F3D37E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7CE8E3-169A-406B-8FFC-74878F735BB9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844CDE-5E55-4227-A88B-1182E89B1232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36840-34E0-40B0-82ED-6228DF3A3051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PRÄSENTATIONS-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C9B7B-04AD-4501-A9A2-65BF8F8C038E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89940E-DA7E-4BD5-A67A-00CD185A1EA5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6C6CF-75E9-4AC8-97C1-7A237E551940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8E74FF-8716-4727-9853-786D29F667F8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99EAC9-BA7A-4D72-A3AE-9F8F8606DEA8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0915B-CA07-4202-B94C-0EAB3FE64B71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47C20C-A676-43ED-84B3-2BDFE9FE6005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D64914-3F2E-431E-9359-D80C5592D97C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DB051F-3C85-4FD2-A066-F923E948BF2D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445A5-D5CB-4766-A9C2-C22264192A6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2C885-93F7-4B3D-88AE-219A313EE327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3FDA9-FDD5-4FA1-85D0-16267F9FBF17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33146-C9CF-403A-A69D-B002BE101360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DIAGRAMM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450A8C-9B3D-422E-B365-1C6E1F87E118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B1C76-FCD3-4645-B2EB-53A3961FCAA8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"BILD</a:t>
            </a:r>
            <a:br>
              <a:rPr lang="de-DE" noProof="0"/>
            </a:br>
            <a:r>
              <a:rPr lang="de-DE" noProof="0"/>
              <a:t>MIT 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B3E047-51A4-4796-A0D8-08498E0853A3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F210A-F3B9-4E3D-B584-0FD300D7175D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26C2A-D433-44B0-A2E4-E5A28F754AF2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102A3-F352-4C2F-933D-DA468800F45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81C794-8526-48E5-B9A7-3A957C643D8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6DE8-DB6D-4731-8E72-7F2EDA8E05D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bg2"/>
              </a:solidFill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E954-0851-4687-A228-4DBEF1FF31D4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 dirty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4F211-2308-46AF-9AA8-20D63A35DBE1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93AF4-0933-43AB-9A36-2B1FFE88CDDB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3D9DA-05A0-4836-9C38-3AA78D76C25C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D2E3F-EC94-4879-8DB1-6E680B2F048A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5D6F8-10A5-4B7A-9D4E-639100CC072F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C500F-526C-449E-8CF2-9ED362624BCF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2DE67E-3FD9-4E8C-8F77-971F33271EEF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F1DA90-C6BA-4AE5-BE25-0FCD2BFF5540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FE439-12C9-447A-AD55-5E2398954A43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5161-372E-4D73-AA08-208566C897B7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12E19-A1EE-4D53-B70B-D5A478DFD2FD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A0598B-178E-4D24-A7BA-62BFAC504EF7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7A5D6-3E54-4753-A6AA-AA57DAFC7FA9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6948ACB6-9D8F-427B-A245-1E2BFE19B6D6}" type="datetime1">
              <a:rPr lang="de-DE" noProof="0" smtClean="0"/>
              <a:t>25.03.2024</a:t>
            </a:fld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t="-17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9063790" cy="91587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Audiodesign in Games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Integration von Audio in Unity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94" y="1700327"/>
            <a:ext cx="4143555" cy="1536580"/>
          </a:xfrm>
          <a:noFill/>
        </p:spPr>
        <p:txBody>
          <a:bodyPr rtlCol="0"/>
          <a:lstStyle/>
          <a:p>
            <a:pPr rtl="0"/>
            <a:r>
              <a:rPr lang="de-DE" dirty="0">
                <a:ln w="12700">
                  <a:noFill/>
                </a:ln>
                <a:gradFill flip="none" rotWithShape="1">
                  <a:gsLst>
                    <a:gs pos="0">
                      <a:srgbClr val="FF1D89"/>
                    </a:gs>
                    <a:gs pos="100000">
                      <a:srgbClr val="0070C0"/>
                    </a:gs>
                  </a:gsLst>
                  <a:lin ang="10800000" scaled="1"/>
                  <a:tileRect/>
                </a:gradFill>
              </a:rPr>
              <a:t>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/>
              <a:t>Sound in Videospielen ist extrem wichtig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Unpassende Sounds können das Spielgefühl zerstören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Akkurate Darstellung von Räumlichkeit ist essenziell für manche Spielgenres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Musik nimmt großen Einfluss auf das Spielempfinden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Audio in Games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smtClean="0"/>
              <a:t>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7144B17E-F26F-3090-18A5-A818AC63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5BB85896-FB8B-50DB-4009-3F74EFE4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2994673"/>
            <a:ext cx="9971158" cy="2427923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e-DE" sz="1800" dirty="0"/>
              <a:t>Verschiedene Aspekte von Audiodesign zeigen: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Spacialization</a:t>
            </a:r>
            <a:r>
              <a:rPr lang="de-DE" dirty="0"/>
              <a:t>: Verortung von Tonquellen im Raum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Occlusion</a:t>
            </a:r>
            <a:r>
              <a:rPr lang="de-DE" dirty="0"/>
              <a:t>: Dämpfen von Sound, wenn die Quelle verdeckt wird</a:t>
            </a:r>
          </a:p>
          <a:p>
            <a:pPr marL="742950" lvl="1" indent="-285750">
              <a:buFontTx/>
              <a:buChar char="-"/>
            </a:pPr>
            <a:r>
              <a:rPr lang="de-DE" dirty="0" err="1"/>
              <a:t>Reverb</a:t>
            </a:r>
            <a:r>
              <a:rPr lang="de-DE" dirty="0"/>
              <a:t>: Erschaffen von realistischem Raumgefühl durch Hall- und Echoeffekte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90CA7E-1F8C-524C-0ABE-989AECEDB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Inhalt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6D149C-5BD1-F372-38C0-AA085D71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3</a:t>
            </a:fld>
            <a:endParaRPr lang="de-DE" noProof="0"/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591E3282-AA58-2639-3DF1-E866754D864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Was will ich erarbeiten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DBD921B-8B6B-DDA7-61CB-6DF7F48EF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397833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0" y="652069"/>
            <a:ext cx="3712215" cy="2390931"/>
          </a:xfrm>
        </p:spPr>
        <p:txBody>
          <a:bodyPr/>
          <a:lstStyle/>
          <a:p>
            <a:r>
              <a:rPr lang="de-DE" dirty="0" err="1"/>
              <a:t>Spacialization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51503E-777C-A06F-6C25-BA12AD570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531291"/>
          </a:xfrm>
        </p:spPr>
        <p:txBody>
          <a:bodyPr/>
          <a:lstStyle/>
          <a:p>
            <a:r>
              <a:rPr lang="de-DE" dirty="0"/>
              <a:t>Räumlichkeit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Inhalt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B4C48BC-3FB8-EA91-ED28-92C73B670A93}"/>
              </a:ext>
            </a:extLst>
          </p:cNvPr>
          <p:cNvSpPr txBox="1"/>
          <p:nvPr/>
        </p:nvSpPr>
        <p:spPr>
          <a:xfrm>
            <a:off x="1519350" y="4041426"/>
            <a:ext cx="473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Raum, in dem einzelne Bestandteile eines Liedes vom Spieler interaktiv bewegt und verschoben werden können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Inspiriert vom MONOM in Berlin, die dieses Konzept physisch gebaut haben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DA3E64-94B6-EEBD-0E3B-D53751BD5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73" y="837333"/>
            <a:ext cx="3812373" cy="238400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8EC2462-49A1-CA09-30A4-D21E534C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44" y="3469791"/>
            <a:ext cx="3824402" cy="25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Occlusion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51503E-777C-A06F-6C25-BA12AD570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531291"/>
          </a:xfrm>
        </p:spPr>
        <p:txBody>
          <a:bodyPr/>
          <a:lstStyle/>
          <a:p>
            <a:r>
              <a:rPr lang="de-DE" dirty="0"/>
              <a:t>Verdeckung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Inhalt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5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A1F165-DFFD-D275-DCE2-93BC3389B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1337314"/>
            <a:ext cx="5349533" cy="262755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867589E-6EFB-D72C-0498-C0F9C76CA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34" y="3985919"/>
            <a:ext cx="3058065" cy="218056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F099CB45-8B9E-384D-2784-054BA19408CB}"/>
              </a:ext>
            </a:extLst>
          </p:cNvPr>
          <p:cNvSpPr txBox="1"/>
          <p:nvPr/>
        </p:nvSpPr>
        <p:spPr>
          <a:xfrm>
            <a:off x="1519350" y="4041426"/>
            <a:ext cx="473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Szene mit Tonquellen, die mit verschiedenen Objekten verdeckt werden können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Abhängig von Material, Dicke, Winkel, usw. des Objektes ändert sich der Sound für den Hörer</a:t>
            </a:r>
          </a:p>
        </p:txBody>
      </p:sp>
    </p:spTree>
    <p:extLst>
      <p:ext uri="{BB962C8B-B14F-4D97-AF65-F5344CB8AC3E}">
        <p14:creationId xmlns:p14="http://schemas.microsoft.com/office/powerpoint/2010/main" val="101998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Reverb</a:t>
            </a: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F51503E-777C-A06F-6C25-BA12AD570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/>
              <a:t>Hall und Echo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Inhalt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6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60D69D-7D84-E824-85E3-05C62C490E2F}"/>
              </a:ext>
            </a:extLst>
          </p:cNvPr>
          <p:cNvSpPr txBox="1"/>
          <p:nvPr/>
        </p:nvSpPr>
        <p:spPr>
          <a:xfrm>
            <a:off x="1519350" y="4041426"/>
            <a:ext cx="4733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Verschiedene Räume mit unterschiedlichen Halleigenschaften (Höhle, Kirche, Badezimmer, …)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Umgebung verhält sich akustisch korrekt</a:t>
            </a:r>
          </a:p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Spacialization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&amp;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Occlusion</a:t>
            </a: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06D95E2-BD78-1B24-59C5-EC79B0064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485" y="1080501"/>
            <a:ext cx="3843225" cy="233126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E3A180B-0398-6611-D27F-9FBAB10C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485" y="3574291"/>
            <a:ext cx="3843225" cy="24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42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>
            <a:extLst>
              <a:ext uri="{FF2B5EF4-FFF2-40B4-BE49-F238E27FC236}">
                <a16:creationId xmlns:a16="http://schemas.microsoft.com/office/drawing/2014/main" id="{04FAE15C-7004-A118-11EB-899D91F0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Technologien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F82F8D8-CB22-2F43-C863-9565D52BA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1" y="2914277"/>
            <a:ext cx="3256674" cy="499493"/>
          </a:xfrm>
        </p:spPr>
        <p:txBody>
          <a:bodyPr/>
          <a:lstStyle/>
          <a:p>
            <a:r>
              <a:rPr lang="de-DE" dirty="0"/>
              <a:t>Unity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AD4567-A9DE-AF6B-6462-859D464D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Technologien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990122-3B00-64BB-AAB9-F115F0AE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7</a:t>
            </a:fld>
            <a:endParaRPr lang="de-DE" noProof="0"/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576C9D95-4AD0-725F-63E3-5B112C31CEB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2024</a:t>
            </a:r>
          </a:p>
          <a:p>
            <a:endParaRPr lang="de-DE" dirty="0"/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4A719050-B349-8BBF-538D-4003FFDAD81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67663" y="2914277"/>
            <a:ext cx="3256674" cy="499493"/>
          </a:xfrm>
        </p:spPr>
        <p:txBody>
          <a:bodyPr/>
          <a:lstStyle/>
          <a:p>
            <a:r>
              <a:rPr lang="de-DE" dirty="0" err="1"/>
              <a:t>Resonance</a:t>
            </a:r>
            <a:r>
              <a:rPr lang="de-DE" dirty="0"/>
              <a:t> Audio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CF975439-92FE-B329-397E-10511A86206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06525" y="2914277"/>
            <a:ext cx="3256674" cy="499493"/>
          </a:xfrm>
        </p:spPr>
        <p:txBody>
          <a:bodyPr/>
          <a:lstStyle/>
          <a:p>
            <a:r>
              <a:rPr lang="de-DE" dirty="0"/>
              <a:t>FMOD</a:t>
            </a:r>
          </a:p>
        </p:txBody>
      </p:sp>
      <p:sp>
        <p:nvSpPr>
          <p:cNvPr id="38" name="Textplatzhalter 37">
            <a:extLst>
              <a:ext uri="{FF2B5EF4-FFF2-40B4-BE49-F238E27FC236}">
                <a16:creationId xmlns:a16="http://schemas.microsoft.com/office/drawing/2014/main" id="{D36B007A-BB67-12AF-BEC8-96EE0C07371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337841"/>
            <a:ext cx="3256674" cy="499493"/>
          </a:xfrm>
        </p:spPr>
        <p:txBody>
          <a:bodyPr>
            <a:normAutofit fontScale="92500" lnSpcReduction="20000"/>
          </a:bodyPr>
          <a:lstStyle/>
          <a:p>
            <a:r>
              <a:rPr lang="de-DE" dirty="0" err="1"/>
              <a:t>Audioengine</a:t>
            </a:r>
            <a:r>
              <a:rPr lang="de-DE" dirty="0"/>
              <a:t> zum simulieren von realistischem Sound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47753B69-8F23-A432-7800-6A44C139A920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337841"/>
            <a:ext cx="3256674" cy="499493"/>
          </a:xfrm>
        </p:spPr>
        <p:txBody>
          <a:bodyPr>
            <a:normAutofit/>
          </a:bodyPr>
          <a:lstStyle/>
          <a:p>
            <a:r>
              <a:rPr lang="de-DE" dirty="0"/>
              <a:t>Audiobearbeitungs-Tool</a:t>
            </a:r>
          </a:p>
        </p:txBody>
      </p:sp>
      <p:sp>
        <p:nvSpPr>
          <p:cNvPr id="43" name="Bildplatzhalter 42">
            <a:extLst>
              <a:ext uri="{FF2B5EF4-FFF2-40B4-BE49-F238E27FC236}">
                <a16:creationId xmlns:a16="http://schemas.microsoft.com/office/drawing/2014/main" id="{F9982411-7586-6DE4-6D45-0853FC533E9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2036668"/>
            <a:ext cx="867600" cy="868680"/>
          </a:xfrm>
          <a:blipFill>
            <a:blip r:embed="rId3"/>
            <a:stretch>
              <a:fillRect/>
            </a:stretch>
          </a:blipFill>
        </p:spPr>
      </p:sp>
      <p:sp>
        <p:nvSpPr>
          <p:cNvPr id="44" name="Bildplatzhalter 43">
            <a:extLst>
              <a:ext uri="{FF2B5EF4-FFF2-40B4-BE49-F238E27FC236}">
                <a16:creationId xmlns:a16="http://schemas.microsoft.com/office/drawing/2014/main" id="{571B6F7B-7EC4-F48C-EDD9-CD8FE682061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2036668"/>
            <a:ext cx="867600" cy="868680"/>
          </a:xfrm>
          <a:blipFill>
            <a:blip r:embed="rId4"/>
            <a:stretch>
              <a:fillRect/>
            </a:stretch>
          </a:blipFill>
        </p:spPr>
      </p:sp>
      <p:sp>
        <p:nvSpPr>
          <p:cNvPr id="45" name="Bildplatzhalter 44">
            <a:extLst>
              <a:ext uri="{FF2B5EF4-FFF2-40B4-BE49-F238E27FC236}">
                <a16:creationId xmlns:a16="http://schemas.microsoft.com/office/drawing/2014/main" id="{DB8DD9A5-30FD-5652-2D06-A04DD5ABE28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2036668"/>
            <a:ext cx="867600" cy="868680"/>
          </a:xfrm>
          <a:blipFill>
            <a:blip r:embed="rId5"/>
            <a:stretch>
              <a:fillRect/>
            </a:stretch>
          </a:blipFill>
        </p:spPr>
      </p:sp>
      <p:sp>
        <p:nvSpPr>
          <p:cNvPr id="49" name="Textplatzhalter 37">
            <a:extLst>
              <a:ext uri="{FF2B5EF4-FFF2-40B4-BE49-F238E27FC236}">
                <a16:creationId xmlns:a16="http://schemas.microsoft.com/office/drawing/2014/main" id="{D2FC9429-5B02-9E13-0766-6179973045D0}"/>
              </a:ext>
            </a:extLst>
          </p:cNvPr>
          <p:cNvSpPr txBox="1">
            <a:spLocks/>
          </p:cNvSpPr>
          <p:nvPr/>
        </p:nvSpPr>
        <p:spPr>
          <a:xfrm>
            <a:off x="928800" y="3337841"/>
            <a:ext cx="3256674" cy="49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0" name="Textplatzhalter 37">
            <a:extLst>
              <a:ext uri="{FF2B5EF4-FFF2-40B4-BE49-F238E27FC236}">
                <a16:creationId xmlns:a16="http://schemas.microsoft.com/office/drawing/2014/main" id="{267A1B16-E716-7739-7670-A995FAACD679}"/>
              </a:ext>
            </a:extLst>
          </p:cNvPr>
          <p:cNvSpPr txBox="1">
            <a:spLocks/>
          </p:cNvSpPr>
          <p:nvPr/>
        </p:nvSpPr>
        <p:spPr>
          <a:xfrm>
            <a:off x="928800" y="3346982"/>
            <a:ext cx="3256674" cy="49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  <p:sp>
        <p:nvSpPr>
          <p:cNvPr id="51" name="Textplatzhalter 37">
            <a:extLst>
              <a:ext uri="{FF2B5EF4-FFF2-40B4-BE49-F238E27FC236}">
                <a16:creationId xmlns:a16="http://schemas.microsoft.com/office/drawing/2014/main" id="{922FA210-9069-75D9-125F-33FDEDF8EC36}"/>
              </a:ext>
            </a:extLst>
          </p:cNvPr>
          <p:cNvSpPr txBox="1">
            <a:spLocks/>
          </p:cNvSpPr>
          <p:nvPr/>
        </p:nvSpPr>
        <p:spPr>
          <a:xfrm>
            <a:off x="928800" y="3356079"/>
            <a:ext cx="3256674" cy="49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Videospielengine</a:t>
            </a:r>
            <a:endParaRPr lang="de-DE" dirty="0"/>
          </a:p>
        </p:txBody>
      </p:sp>
      <p:sp>
        <p:nvSpPr>
          <p:cNvPr id="52" name="Textplatzhalter 31">
            <a:extLst>
              <a:ext uri="{FF2B5EF4-FFF2-40B4-BE49-F238E27FC236}">
                <a16:creationId xmlns:a16="http://schemas.microsoft.com/office/drawing/2014/main" id="{EFFB351C-CF30-7F37-3E30-6D5E48C09C41}"/>
              </a:ext>
            </a:extLst>
          </p:cNvPr>
          <p:cNvSpPr txBox="1">
            <a:spLocks/>
          </p:cNvSpPr>
          <p:nvPr/>
        </p:nvSpPr>
        <p:spPr>
          <a:xfrm>
            <a:off x="4467663" y="5223332"/>
            <a:ext cx="3256674" cy="499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Virtual Reality</a:t>
            </a:r>
          </a:p>
        </p:txBody>
      </p:sp>
      <p:sp>
        <p:nvSpPr>
          <p:cNvPr id="54" name="Bildplatzhalter 43">
            <a:extLst>
              <a:ext uri="{FF2B5EF4-FFF2-40B4-BE49-F238E27FC236}">
                <a16:creationId xmlns:a16="http://schemas.microsoft.com/office/drawing/2014/main" id="{A4FE5D9F-0F02-3446-C6BA-FCEDB5BA48CA}"/>
              </a:ext>
            </a:extLst>
          </p:cNvPr>
          <p:cNvSpPr txBox="1">
            <a:spLocks/>
          </p:cNvSpPr>
          <p:nvPr/>
        </p:nvSpPr>
        <p:spPr>
          <a:xfrm>
            <a:off x="4512376" y="4345723"/>
            <a:ext cx="867600" cy="86868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9050">
            <a:noFill/>
          </a:ln>
        </p:spPr>
      </p:sp>
    </p:spTree>
    <p:extLst>
      <p:ext uri="{BB962C8B-B14F-4D97-AF65-F5344CB8AC3E}">
        <p14:creationId xmlns:p14="http://schemas.microsoft.com/office/powerpoint/2010/main" val="104229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23">
            <a:extLst>
              <a:ext uri="{FF2B5EF4-FFF2-40B4-BE49-F238E27FC236}">
                <a16:creationId xmlns:a16="http://schemas.microsoft.com/office/drawing/2014/main" id="{49887A11-E264-1F34-3DDE-FA66A4E6D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FMOD</a:t>
            </a:r>
          </a:p>
        </p:txBody>
      </p:sp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C999A664-9528-A818-F642-55CAD9C0B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4109924" cy="1135890"/>
          </a:xfrm>
        </p:spPr>
        <p:txBody>
          <a:bodyPr/>
          <a:lstStyle/>
          <a:p>
            <a:r>
              <a:rPr lang="de-DE" dirty="0"/>
              <a:t>Ermöglicht das Bearbeiten von Audioinhalten in </a:t>
            </a:r>
            <a:r>
              <a:rPr lang="de-DE" dirty="0" err="1"/>
              <a:t>Engines</a:t>
            </a:r>
            <a:r>
              <a:rPr lang="de-DE" dirty="0"/>
              <a:t> wie Unity oder Unreal Engine</a:t>
            </a:r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7ACBE8-BC4E-8CD1-D5C7-EE960A1B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Technologien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9E734E-EA25-BB7B-0BBF-A35FE6DB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8</a:t>
            </a:fld>
            <a:endParaRPr lang="de-DE" noProof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6795EBA3-0860-BFE5-4015-BE81DF608C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2024</a:t>
            </a: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D1C63B3F-853C-2CB9-6782-4715E667F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500" y="837333"/>
            <a:ext cx="4545013" cy="2714383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E465298A-D353-AB18-8BF5-89E03DD41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500" y="3607235"/>
            <a:ext cx="4545013" cy="2455505"/>
          </a:xfrm>
          <a:prstGeom prst="rect">
            <a:avLst/>
          </a:prstGeom>
        </p:spPr>
      </p:pic>
      <p:sp>
        <p:nvSpPr>
          <p:cNvPr id="37" name="Textplatzhalter 25">
            <a:extLst>
              <a:ext uri="{FF2B5EF4-FFF2-40B4-BE49-F238E27FC236}">
                <a16:creationId xmlns:a16="http://schemas.microsoft.com/office/drawing/2014/main" id="{496D1ABF-1605-4A46-0EAF-1FECE82D322F}"/>
              </a:ext>
            </a:extLst>
          </p:cNvPr>
          <p:cNvSpPr txBox="1">
            <a:spLocks/>
          </p:cNvSpPr>
          <p:nvPr/>
        </p:nvSpPr>
        <p:spPr>
          <a:xfrm>
            <a:off x="1519351" y="4429125"/>
            <a:ext cx="4109924" cy="1135890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Verwendet z.B. in:</a:t>
            </a:r>
          </a:p>
          <a:p>
            <a:pPr marL="342900" indent="-342900">
              <a:buFontTx/>
              <a:buChar char="-"/>
            </a:pPr>
            <a:r>
              <a:rPr lang="de-DE" dirty="0"/>
              <a:t>Guitar Hero</a:t>
            </a:r>
          </a:p>
          <a:p>
            <a:pPr marL="342900" indent="-342900">
              <a:buFontTx/>
              <a:buChar char="-"/>
            </a:pPr>
            <a:r>
              <a:rPr lang="de-DE" dirty="0"/>
              <a:t>Ori and </a:t>
            </a:r>
            <a:r>
              <a:rPr lang="de-DE" dirty="0" err="1"/>
              <a:t>the</a:t>
            </a:r>
            <a:r>
              <a:rPr lang="de-DE" dirty="0"/>
              <a:t> Blind Forest</a:t>
            </a:r>
          </a:p>
          <a:p>
            <a:pPr marL="342900" indent="-342900">
              <a:buFontTx/>
              <a:buChar char="-"/>
            </a:pPr>
            <a:r>
              <a:rPr lang="de-DE" dirty="0" err="1"/>
              <a:t>Sekiro</a:t>
            </a:r>
            <a:endParaRPr lang="de-DE" dirty="0"/>
          </a:p>
          <a:p>
            <a:pPr marL="342900" indent="-342900">
              <a:buFontTx/>
              <a:buChar char="-"/>
            </a:pPr>
            <a:r>
              <a:rPr lang="de-DE" dirty="0"/>
              <a:t>Train Life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49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t="-17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520_TF22920738" id="{04654CC9-8E6C-4A94-8353-295C673FE1A6}" vid="{812824AE-04B3-4B70-8544-C85FFB4A4D3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Moderne prägnante Präsentation</Template>
  <TotalTime>0</TotalTime>
  <Words>240</Words>
  <Application>Microsoft Office PowerPoint</Application>
  <PresentationFormat>Breitbild</PresentationFormat>
  <Paragraphs>74</Paragraphs>
  <Slides>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Calibri</vt:lpstr>
      <vt:lpstr>Avenir Next LT Pro</vt:lpstr>
      <vt:lpstr>Arial</vt:lpstr>
      <vt:lpstr>Speak Pro</vt:lpstr>
      <vt:lpstr>Office-Design</vt:lpstr>
      <vt:lpstr>Audiodesign in Games</vt:lpstr>
      <vt:lpstr>Motivation</vt:lpstr>
      <vt:lpstr>Inhalt</vt:lpstr>
      <vt:lpstr>Spacialization</vt:lpstr>
      <vt:lpstr>Occlusion</vt:lpstr>
      <vt:lpstr>Reverb</vt:lpstr>
      <vt:lpstr>Technologien</vt:lpstr>
      <vt:lpstr>FMOD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Audiodesign in Games</dc:title>
  <dc:creator>Anton Schmalfuß</dc:creator>
  <cp:lastModifiedBy>Anton Schmalfuß</cp:lastModifiedBy>
  <cp:revision>1</cp:revision>
  <dcterms:created xsi:type="dcterms:W3CDTF">2024-03-25T20:14:04Z</dcterms:created>
  <dcterms:modified xsi:type="dcterms:W3CDTF">2024-03-25T21:26:49Z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